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1" r:id="rId4"/>
    <p:sldId id="272" r:id="rId5"/>
    <p:sldId id="265" r:id="rId6"/>
    <p:sldId id="266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present/>
    <p:sldAll/>
    <p:penClr>
      <a:srgbClr val="FF0000"/>
    </p:penClr>
  </p:showPr>
  <p:clrMru>
    <a:srgbClr val="0000CC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707" autoAdjust="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D6287-205B-4975-A5CF-191E0F1F072D}" type="datetimeFigureOut">
              <a:rPr lang="ru-RU" smtClean="0"/>
              <a:pPr/>
              <a:t>03.08.2017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DB8FE-AEF4-4E33-80AA-9887E0329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DB8FE-AEF4-4E33-80AA-9887E03290D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8B7F-FABE-419C-BEB4-373091F622F1}" type="datetime1">
              <a:rPr lang="ru-RU" smtClean="0"/>
              <a:pPr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E14A-2C2E-40AC-A07A-56290C23AFE4}" type="datetime1">
              <a:rPr lang="ru-RU" smtClean="0"/>
              <a:pPr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8699-220C-4F20-8862-12C6A6429A3A}" type="datetime1">
              <a:rPr lang="ru-RU" smtClean="0"/>
              <a:pPr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590-88B7-416B-B69B-B10B3F0958F5}" type="datetime1">
              <a:rPr lang="ru-RU" smtClean="0"/>
              <a:pPr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2225-3682-4D01-8BB3-8F963DF3D25D}" type="datetime1">
              <a:rPr lang="ru-RU" smtClean="0"/>
              <a:pPr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DB37-99A0-4E94-9F55-F3DE4222BD31}" type="datetime1">
              <a:rPr lang="ru-RU" smtClean="0"/>
              <a:pPr/>
              <a:t>03.08.2017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C58E-3387-4072-9373-8637A8D97FF0}" type="datetime1">
              <a:rPr lang="ru-RU" smtClean="0"/>
              <a:pPr/>
              <a:t>03.08.2017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6ED5-D0CA-427C-8287-21AA81B41B28}" type="datetime1">
              <a:rPr lang="ru-RU" smtClean="0"/>
              <a:pPr/>
              <a:t>03.08.2017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1B0A-64C8-49CC-B9A7-AF213F1F29C9}" type="datetime1">
              <a:rPr lang="ru-RU" smtClean="0"/>
              <a:pPr/>
              <a:t>03.08.2017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5CB-F23E-4B67-8824-6FBBEA3C326A}" type="datetime1">
              <a:rPr lang="ru-RU" smtClean="0"/>
              <a:pPr/>
              <a:t>03.08.2017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41831-E693-464C-AE57-5EC89EBAE879}" type="datetime1">
              <a:rPr lang="ru-RU" smtClean="0"/>
              <a:pPr/>
              <a:t>03.08.2017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609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37449-FFE9-40AC-B931-3B12FEFE606B}" type="datetime1">
              <a:rPr lang="ru-RU" smtClean="0"/>
              <a:pPr/>
              <a:t>03.08.2017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2711C-0DC1-4609-8FA4-1FD69EF0F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609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568952" cy="294149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Подача заявления о возобновлении предоставления набора социальных услуг через личный кабинет гражданина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 сайте ПФР </a:t>
            </a:r>
            <a:r>
              <a:rPr lang="en-US" b="1" dirty="0" smtClean="0">
                <a:solidFill>
                  <a:schemeClr val="bg1"/>
                </a:solidFill>
              </a:rPr>
              <a:t>http://www.pfrf.ru/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32656"/>
            <a:ext cx="7056784" cy="108012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00CC"/>
                </a:solidFill>
              </a:rPr>
              <a:t>Отделение Пенсионного фонда Российской Федерации по Красноярскому краю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1331640" cy="1360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7" y="5214950"/>
            <a:ext cx="164307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5214950"/>
            <a:ext cx="164307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214950"/>
            <a:ext cx="1714512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5214950"/>
            <a:ext cx="164307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60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28" t="4918" r="2128" b="4918"/>
          <a:stretch>
            <a:fillRect/>
          </a:stretch>
        </p:blipFill>
        <p:spPr bwMode="auto">
          <a:xfrm>
            <a:off x="928662" y="357166"/>
            <a:ext cx="750099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E02711C-0DC1-4609-8FA4-1FD69EF0FB95}" type="slidenum">
              <a:rPr lang="ru-RU" sz="2000" b="1" smtClean="0">
                <a:solidFill>
                  <a:srgbClr val="0000CC"/>
                </a:solidFill>
              </a:rPr>
              <a:pPr/>
              <a:t>2</a:t>
            </a:fld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714612" y="2786058"/>
            <a:ext cx="4214842" cy="71951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войти в личный кабинет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4643438" y="3571876"/>
            <a:ext cx="381000" cy="2143140"/>
          </a:xfrm>
          <a:prstGeom prst="downArrow">
            <a:avLst>
              <a:gd name="adj1" fmla="val 50000"/>
              <a:gd name="adj2" fmla="val 7375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361950"/>
            <a:ext cx="732472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0" y="2857496"/>
            <a:ext cx="1714480" cy="201622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сайте ПФР входим в «Личный кабинет гражданина (ЛКГ)»</a:t>
            </a:r>
            <a:endParaRPr kumimoji="0" lang="ru-RU" b="1" i="0" u="none" strike="noStrike" kern="1200" cap="none" spc="0" normalizeH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60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0" y="142852"/>
            <a:ext cx="2699792" cy="648072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00CC"/>
                </a:solidFill>
              </a:rPr>
              <a:t>«Личный кабинет гражданина» доступен только для зарегистрированных на портале </a:t>
            </a:r>
            <a:r>
              <a:rPr lang="ru-RU" sz="1700" b="1" dirty="0" err="1" smtClean="0">
                <a:solidFill>
                  <a:srgbClr val="0000CC"/>
                </a:solidFill>
              </a:rPr>
              <a:t>госуслуг</a:t>
            </a:r>
            <a:r>
              <a:rPr lang="ru-RU" sz="1700" b="1" dirty="0" smtClean="0">
                <a:solidFill>
                  <a:srgbClr val="0000CC"/>
                </a:solidFill>
              </a:rPr>
              <a:t> пользователей, имеющих подтвержденную учетную запись. Если Вы еще не зарегистрированы на сайте </a:t>
            </a:r>
            <a:r>
              <a:rPr lang="ru-RU" sz="1700" b="1" dirty="0" err="1" smtClean="0">
                <a:solidFill>
                  <a:srgbClr val="0000CC"/>
                </a:solidFill>
              </a:rPr>
              <a:t>госуслуг</a:t>
            </a:r>
            <a:r>
              <a:rPr lang="ru-RU" sz="1700" b="1" dirty="0" smtClean="0">
                <a:solidFill>
                  <a:srgbClr val="0000CC"/>
                </a:solidFill>
              </a:rPr>
              <a:t> – можно перейти со страницы Пенсионного фонда на сайт </a:t>
            </a:r>
            <a:r>
              <a:rPr lang="ru-RU" sz="1700" b="1" dirty="0" err="1" smtClean="0">
                <a:solidFill>
                  <a:srgbClr val="0000CC"/>
                </a:solidFill>
              </a:rPr>
              <a:t>госуслуг</a:t>
            </a:r>
            <a:r>
              <a:rPr lang="ru-RU" sz="1700" b="1" dirty="0" smtClean="0">
                <a:solidFill>
                  <a:srgbClr val="0000CC"/>
                </a:solidFill>
              </a:rPr>
              <a:t> по ссылке «Пройти регистрацию в ЕСИА». Зарегистрированные на портале </a:t>
            </a:r>
            <a:r>
              <a:rPr lang="ru-RU" sz="1700" b="1" dirty="0" err="1" smtClean="0">
                <a:solidFill>
                  <a:srgbClr val="0000CC"/>
                </a:solidFill>
              </a:rPr>
              <a:t>госуслуг</a:t>
            </a:r>
            <a:r>
              <a:rPr lang="ru-RU" sz="1700" b="1" dirty="0" smtClean="0">
                <a:solidFill>
                  <a:srgbClr val="0000CC"/>
                </a:solidFill>
              </a:rPr>
              <a:t> пользователи (с активированной подписью) могут войти в «Личный кабинет» по ссылке «Войти»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3</a:t>
            </a:r>
            <a:endParaRPr lang="ru-RU" sz="2000" b="1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428736"/>
            <a:ext cx="6215074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Овал 14"/>
          <p:cNvSpPr/>
          <p:nvPr/>
        </p:nvSpPr>
        <p:spPr>
          <a:xfrm>
            <a:off x="5429256" y="3714752"/>
            <a:ext cx="1944216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1060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0" y="142852"/>
            <a:ext cx="2285984" cy="237626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algn="just"/>
            <a:r>
              <a:rPr lang="ru-RU" sz="1700" b="1" dirty="0" smtClean="0">
                <a:solidFill>
                  <a:srgbClr val="0000CC"/>
                </a:solidFill>
              </a:rPr>
              <a:t>Вход в ЛКГ осуществляется через портал </a:t>
            </a:r>
            <a:r>
              <a:rPr lang="ru-RU" sz="1700" b="1" dirty="0" err="1" smtClean="0">
                <a:solidFill>
                  <a:srgbClr val="0000CC"/>
                </a:solidFill>
              </a:rPr>
              <a:t>госуслуг</a:t>
            </a:r>
            <a:r>
              <a:rPr lang="ru-RU" sz="1700" b="1" dirty="0" smtClean="0">
                <a:solidFill>
                  <a:srgbClr val="0000CC"/>
                </a:solidFill>
              </a:rPr>
              <a:t> по номеру мобильного телефона, СНИЛС или электронной почты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E02711C-0DC1-4609-8FA4-1FD69EF0FB95}" type="slidenum">
              <a:rPr lang="ru-RU" sz="2000" b="1" smtClean="0">
                <a:solidFill>
                  <a:srgbClr val="0000CC"/>
                </a:solidFill>
              </a:rPr>
              <a:pPr/>
              <a:t>4</a:t>
            </a:fld>
            <a:endParaRPr lang="ru-RU" sz="2000" b="1" dirty="0">
              <a:solidFill>
                <a:srgbClr val="00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290"/>
            <a:ext cx="535785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60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286248" y="4929198"/>
            <a:ext cx="1785950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18505378">
            <a:off x="3113049" y="3671160"/>
            <a:ext cx="381000" cy="1018862"/>
          </a:xfrm>
          <a:prstGeom prst="downArrow">
            <a:avLst>
              <a:gd name="adj1" fmla="val 50000"/>
              <a:gd name="adj2" fmla="val 7375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18505378">
            <a:off x="3957787" y="3211658"/>
            <a:ext cx="381000" cy="804536"/>
          </a:xfrm>
          <a:prstGeom prst="downArrow">
            <a:avLst>
              <a:gd name="adj1" fmla="val 50000"/>
              <a:gd name="adj2" fmla="val 7375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0" y="2000240"/>
            <a:ext cx="2428860" cy="309691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00CC"/>
                </a:solidFill>
              </a:rPr>
              <a:t>В разделе «Социальные выплаты» выбираем                                                          «о возобновлении НСУ и переходим к заполнению заявления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E02711C-0DC1-4609-8FA4-1FD69EF0FB95}" type="slidenum">
              <a:rPr lang="ru-RU" sz="2000" b="1" smtClean="0">
                <a:solidFill>
                  <a:srgbClr val="0000CC"/>
                </a:solidFill>
              </a:rPr>
              <a:pPr/>
              <a:t>5</a:t>
            </a:fld>
            <a:endParaRPr lang="ru-RU" sz="2000" b="1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"/>
            <a:ext cx="69294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60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435771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642910" y="0"/>
            <a:ext cx="7929618" cy="42860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00CC"/>
                </a:solidFill>
              </a:rPr>
              <a:t>Поочередно заполняем пункты 1-4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428596" y="4429132"/>
            <a:ext cx="2428892" cy="135732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ru-RU" sz="1700" b="1" dirty="0" smtClean="0">
              <a:solidFill>
                <a:srgbClr val="0000CC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00CC"/>
                </a:solidFill>
              </a:rPr>
              <a:t>3. Подтверждаем ввод данных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143504" y="571480"/>
            <a:ext cx="3429024" cy="92869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00CC"/>
                </a:solidFill>
              </a:rPr>
              <a:t>1. Указываем наименование территориального органа  ПФР, в котором находится дело</a:t>
            </a: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 rot="5400000">
            <a:off x="4570339" y="930331"/>
            <a:ext cx="381000" cy="663431"/>
          </a:xfrm>
          <a:prstGeom prst="downArrow">
            <a:avLst>
              <a:gd name="adj1" fmla="val 50000"/>
              <a:gd name="adj2" fmla="val 7375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6000760" y="1714488"/>
            <a:ext cx="3000396" cy="114300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00CC"/>
                </a:solidFill>
              </a:rPr>
              <a:t>2. Указываем анкетные данные и часть(части) НСУ, которую (</a:t>
            </a:r>
            <a:r>
              <a:rPr lang="ru-RU" sz="1700" b="1" dirty="0" err="1" smtClean="0">
                <a:solidFill>
                  <a:srgbClr val="0000CC"/>
                </a:solidFill>
              </a:rPr>
              <a:t>ые</a:t>
            </a:r>
            <a:r>
              <a:rPr lang="ru-RU" sz="1700" b="1" dirty="0" smtClean="0">
                <a:solidFill>
                  <a:srgbClr val="0000CC"/>
                </a:solidFill>
              </a:rPr>
              <a:t>) необходимо возобновить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16200000">
            <a:off x="3463050" y="4752264"/>
            <a:ext cx="381000" cy="877744"/>
          </a:xfrm>
          <a:prstGeom prst="downArrow">
            <a:avLst>
              <a:gd name="adj1" fmla="val 50000"/>
              <a:gd name="adj2" fmla="val 7375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00298" y="642918"/>
            <a:ext cx="642942" cy="1428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E02711C-0DC1-4609-8FA4-1FD69EF0FB95}" type="slidenum">
              <a:rPr lang="ru-RU" sz="2000" b="1" smtClean="0">
                <a:solidFill>
                  <a:srgbClr val="0000CC"/>
                </a:solidFill>
              </a:rPr>
              <a:pPr/>
              <a:t>6</a:t>
            </a:fld>
            <a:endParaRPr lang="ru-RU" sz="2000" b="1" dirty="0">
              <a:solidFill>
                <a:srgbClr val="0000C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85926"/>
            <a:ext cx="4357718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AutoShape 5"/>
          <p:cNvSpPr>
            <a:spLocks noChangeArrowheads="1"/>
          </p:cNvSpPr>
          <p:nvPr/>
        </p:nvSpPr>
        <p:spPr bwMode="auto">
          <a:xfrm rot="5400000">
            <a:off x="5641910" y="2430529"/>
            <a:ext cx="381000" cy="663431"/>
          </a:xfrm>
          <a:prstGeom prst="downArrow">
            <a:avLst>
              <a:gd name="adj1" fmla="val 50000"/>
              <a:gd name="adj2" fmla="val 7375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000504"/>
            <a:ext cx="4429155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Содержимое 2"/>
          <p:cNvSpPr txBox="1">
            <a:spLocks/>
          </p:cNvSpPr>
          <p:nvPr/>
        </p:nvSpPr>
        <p:spPr>
          <a:xfrm>
            <a:off x="1928794" y="5929330"/>
            <a:ext cx="3643338" cy="78581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00CC"/>
                </a:solidFill>
              </a:rPr>
              <a:t>4. Нажимаем кнопку «Сформировать заявление»</a:t>
            </a: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 rot="16200000">
            <a:off x="6881830" y="5548326"/>
            <a:ext cx="381000" cy="1428760"/>
          </a:xfrm>
          <a:prstGeom prst="downArrow">
            <a:avLst>
              <a:gd name="adj1" fmla="val 50000"/>
              <a:gd name="adj2" fmla="val 7375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 advClick="0" advTm="1060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38081"/>
            <a:ext cx="4071966" cy="491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5429256" y="2143116"/>
            <a:ext cx="3500430" cy="107157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00CC"/>
                </a:solidFill>
              </a:rPr>
              <a:t>В результате получаем сообщение о том, что заявление зарегистрировано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571868" y="2571744"/>
            <a:ext cx="361087" cy="3786213"/>
          </a:xfrm>
          <a:prstGeom prst="downArrow">
            <a:avLst>
              <a:gd name="adj1" fmla="val 50000"/>
              <a:gd name="adj2" fmla="val 7375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E02711C-0DC1-4609-8FA4-1FD69EF0FB95}" type="slidenum">
              <a:rPr lang="ru-RU" sz="2000" b="1" smtClean="0">
                <a:solidFill>
                  <a:srgbClr val="0000CC"/>
                </a:solidFill>
              </a:rPr>
              <a:pPr/>
              <a:t>7</a:t>
            </a:fld>
            <a:endParaRPr lang="ru-RU" sz="2000" b="1" dirty="0">
              <a:solidFill>
                <a:srgbClr val="0000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071966" cy="243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3571868" y="1142984"/>
            <a:ext cx="2786050" cy="78581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00CC"/>
                </a:solidFill>
              </a:rPr>
              <a:t>Нажимаем на кнопку «Отправить заявление»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500438"/>
            <a:ext cx="330042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7072330" y="3214686"/>
            <a:ext cx="285752" cy="642943"/>
          </a:xfrm>
          <a:prstGeom prst="downArrow">
            <a:avLst>
              <a:gd name="adj1" fmla="val 50000"/>
              <a:gd name="adj2" fmla="val 7375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 advClick="0" advTm="1060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E02711C-0DC1-4609-8FA4-1FD69EF0FB95}" type="slidenum">
              <a:rPr lang="ru-RU" sz="2000" b="1" smtClean="0">
                <a:solidFill>
                  <a:srgbClr val="0000CC"/>
                </a:solidFill>
              </a:rPr>
              <a:pPr/>
              <a:t>8</a:t>
            </a:fld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42844" y="214290"/>
            <a:ext cx="2699792" cy="142876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700" b="1" dirty="0" smtClean="0">
                <a:solidFill>
                  <a:srgbClr val="0000CC"/>
                </a:solidFill>
              </a:rPr>
              <a:t>Информацию о статусе обращения можно просмотреть в разделе «История обращений»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57166"/>
            <a:ext cx="6019783" cy="550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7429520" y="785794"/>
            <a:ext cx="309562" cy="4214842"/>
          </a:xfrm>
          <a:prstGeom prst="downArrow">
            <a:avLst>
              <a:gd name="adj1" fmla="val 50000"/>
              <a:gd name="adj2" fmla="val 7375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00826" y="500042"/>
            <a:ext cx="785818" cy="2857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1060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217</Words>
  <Application>Microsoft Office PowerPoint</Application>
  <PresentationFormat>Экран (4:3)</PresentationFormat>
  <Paragraphs>24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Подача заявления о возобновлении предоставления набора социальных услуг через личный кабинет гражданина на сайте ПФР http://www.pfrf.ru/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PFR034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сервис   «Личный кабинет плательщика страховых взносов»</dc:title>
  <dc:creator>034-0600</dc:creator>
  <cp:lastModifiedBy>034-2812</cp:lastModifiedBy>
  <cp:revision>161</cp:revision>
  <dcterms:created xsi:type="dcterms:W3CDTF">2014-11-24T01:29:44Z</dcterms:created>
  <dcterms:modified xsi:type="dcterms:W3CDTF">2017-08-03T04:07:43Z</dcterms:modified>
</cp:coreProperties>
</file>